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310" r:id="rId5"/>
    <p:sldId id="308" r:id="rId6"/>
    <p:sldId id="304" r:id="rId7"/>
    <p:sldId id="305" r:id="rId8"/>
    <p:sldId id="314" r:id="rId9"/>
    <p:sldId id="262" r:id="rId10"/>
    <p:sldId id="313" r:id="rId11"/>
    <p:sldId id="306" r:id="rId12"/>
    <p:sldId id="309" r:id="rId13"/>
    <p:sldId id="315" r:id="rId14"/>
    <p:sldId id="326" r:id="rId15"/>
    <p:sldId id="325" r:id="rId16"/>
    <p:sldId id="327" r:id="rId17"/>
    <p:sldId id="311" r:id="rId18"/>
    <p:sldId id="323" r:id="rId19"/>
    <p:sldId id="324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4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56779" autoAdjust="0"/>
  </p:normalViewPr>
  <p:slideViewPr>
    <p:cSldViewPr snapToGrid="0" showGuides="1">
      <p:cViewPr varScale="1">
        <p:scale>
          <a:sx n="93" d="100"/>
          <a:sy n="93" d="100"/>
        </p:scale>
        <p:origin x="3016" y="64"/>
      </p:cViewPr>
      <p:guideLst>
        <p:guide orient="horz" pos="2014"/>
        <p:guide pos="3838"/>
      </p:guideLst>
    </p:cSldViewPr>
  </p:slideViewPr>
  <p:outlineViewPr>
    <p:cViewPr>
      <p:scale>
        <a:sx n="33" d="100"/>
        <a:sy n="33" d="100"/>
      </p:scale>
      <p:origin x="0" y="-5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96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原始扩散模型主要有三个缺点，采样速度慢，最大化似然差以及数据泛化能力弱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在应用时，为了让新样本的质量达到最佳，扩散模型往往需要进行成千上万步计算来获取一个新样本。这限制了diffusion model的实际应用价值，因为实际应用中往往需要产生大量的新样本，来为下一步处理提供材料。所以优化方向有采样速度的提升。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扩散模型在最大似然估计的表现差于基于似然函数的生成模型，因此最大似然估计加强也是一个优化方向。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最后一个优化方向是</a:t>
            </a:r>
            <a:r>
              <a:rPr lang="zh-CN" altLang="en-US" dirty="0">
                <a:sym typeface="+mn-ea"/>
              </a:rPr>
              <a:t>数据泛化增强。扩散模型假设数据存在于欧几里得空间，即具有平面几何形状的流形，并添加高斯噪声将不可避免地将数据转换为连续状态空间，所以扩散模型最初只能处理图片等连续性数据，直接应用离散数据或其他数据类型的效果较差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DALL-E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发布的一个图像版的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GPT3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，是一个复杂的系统，它使用了两个主要组件。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CLIP(contrast Language-image pre-training)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模型和先验模型。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可以通过将图像和标题传递给图像来训练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。然后在推理过程中它会为图像生成标题。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CLIP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存储图像的视觉特征和语言特征，有了这些数据图像就可以被翻译成语言。扩散模型的反向过程用于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DALL-E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中的推理是给出一个文本标题将返回一个图像。但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不是一个生成模型，因为可以训练它产生图像，但它只能返回它不知道的图像。而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DALL-E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可以为文本提示生成图像。</a:t>
            </a:r>
            <a:endParaRPr lang="zh-CN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而先验模型是一种能够从噪声中生成图像的扩散模型。然而扩散模型无法控制模型产生的图像类型。对于一个文本提示，需要文本所涉及的图像。因此使用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生成图像，图像的特征被增强为噪声样本，然后传递到先验模型。先验模型对图像进行去噪处理，最终得到的图像应该与输入的文本信息接近。</a:t>
            </a:r>
            <a:endParaRPr lang="zh-CN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然后来介绍一下</a:t>
            </a:r>
            <a:r>
              <a:rPr lang="en-US" altLang="zh-CN" dirty="0"/>
              <a:t>stable diffusion</a:t>
            </a:r>
            <a:r>
              <a:rPr lang="zh-CN" altLang="en-US" dirty="0"/>
              <a:t>。前面所说的扩散过程是在图像空间中进行的。</a:t>
            </a:r>
            <a:endParaRPr lang="zh-CN" altLang="en-US" dirty="0"/>
          </a:p>
          <a:p>
            <a:r>
              <a:rPr lang="en-US" altLang="zh-CN" dirty="0"/>
              <a:t>- </a:t>
            </a:r>
            <a:r>
              <a:rPr lang="zh-CN" altLang="en-US" dirty="0"/>
              <a:t>之前提到，它的计算速度非常慢。它将无法在任何单一的 GPU 上运行。</a:t>
            </a:r>
            <a:endParaRPr lang="zh-CN" altLang="en-US" dirty="0"/>
          </a:p>
          <a:p>
            <a:r>
              <a:rPr lang="en-US" altLang="zh-CN" dirty="0"/>
              <a:t>- </a:t>
            </a:r>
            <a:r>
              <a:rPr lang="zh-CN" altLang="en-US" dirty="0"/>
              <a:t>图像空间是巨大的。一个有三个</a:t>
            </a:r>
            <a:r>
              <a:rPr lang="zh-CN" altLang="en-US" dirty="0">
                <a:sym typeface="+mn-ea"/>
              </a:rPr>
              <a:t>（红、绿、蓝）</a:t>
            </a:r>
            <a:r>
              <a:rPr lang="zh-CN" altLang="en-US" dirty="0"/>
              <a:t>颜色通道的 512×512 图像</a:t>
            </a:r>
            <a:r>
              <a:rPr lang="en-US" altLang="zh-CN" dirty="0"/>
              <a:t>, </a:t>
            </a:r>
            <a:r>
              <a:rPr lang="zh-CN" altLang="en-US" dirty="0"/>
              <a:t>总共是是一个 786,432 维的空间，也就是需要为一个图像指定这么多的值。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Stable Diffusion 是为了解决速度问题而设计的，</a:t>
            </a:r>
            <a:r>
              <a:rPr lang="en-US" altLang="zh-CN" dirty="0"/>
              <a:t> </a:t>
            </a:r>
            <a:r>
              <a:rPr lang="zh-CN" altLang="en-US" dirty="0"/>
              <a:t>它</a:t>
            </a:r>
            <a:r>
              <a:rPr lang="en-US" altLang="zh-CN" dirty="0" err="1"/>
              <a:t>是一个潜扩散模型</a:t>
            </a:r>
            <a:r>
              <a:rPr lang="zh-CN" altLang="en-US" dirty="0"/>
              <a:t>。</a:t>
            </a:r>
            <a:r>
              <a:rPr lang="en-US" altLang="zh-CN" dirty="0" err="1"/>
              <a:t>它不是在高维图像空间中操作，而是首先将图像压缩到潜空间。潜空间</a:t>
            </a:r>
            <a:r>
              <a:rPr lang="zh-CN" altLang="en-US" dirty="0"/>
              <a:t>缩</a:t>
            </a:r>
            <a:r>
              <a:rPr lang="en-US" altLang="zh-CN" dirty="0" err="1"/>
              <a:t>小了</a:t>
            </a:r>
            <a:r>
              <a:rPr lang="en-US" altLang="zh-CN" dirty="0"/>
              <a:t> 48 </a:t>
            </a:r>
            <a:r>
              <a:rPr lang="en-US" altLang="zh-CN" dirty="0" err="1"/>
              <a:t>倍，所以它获得的好处是计算的数字少了很多。这就是为什么它的速度要快得多</a:t>
            </a:r>
            <a:r>
              <a:rPr lang="en-US" altLang="zh-CN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Stable diffusion</a:t>
            </a:r>
            <a:r>
              <a:rPr lang="zh-CN" altLang="en-US" dirty="0">
                <a:sym typeface="+mn-ea"/>
              </a:rPr>
              <a:t>还用到了变量自动编码器，也就是</a:t>
            </a:r>
            <a:r>
              <a:rPr lang="en-US" altLang="zh-CN" dirty="0">
                <a:sym typeface="+mn-ea"/>
              </a:rPr>
              <a:t>VAE</a:t>
            </a:r>
            <a:r>
              <a:rPr lang="zh-CN" altLang="en-US" dirty="0">
                <a:sym typeface="+mn-ea"/>
              </a:rPr>
              <a:t>神经网络。他有两个部分，分别是</a:t>
            </a:r>
            <a:r>
              <a:rPr lang="en-US" altLang="zh-CN" dirty="0" err="1">
                <a:sym typeface="+mn-ea"/>
              </a:rPr>
              <a:t>编码器</a:t>
            </a:r>
            <a:r>
              <a:rPr lang="zh-CN" altLang="en-US" dirty="0">
                <a:sym typeface="+mn-ea"/>
              </a:rPr>
              <a:t>和解码器。</a:t>
            </a:r>
            <a:r>
              <a:rPr lang="en-US" altLang="zh-CN" dirty="0" err="1"/>
              <a:t>编码器将图像压缩到潜空间中的低维表示。解码器从潜空间恢复图像</a:t>
            </a:r>
            <a:r>
              <a:rPr lang="en-US" altLang="zh-CN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stable diffusion</a:t>
            </a:r>
            <a:r>
              <a:rPr lang="zh-CN" altLang="en-US" dirty="0"/>
              <a:t>有很多种模式，其中文本转图像是输入一个文本提示，模型会返回一个图像。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第一步，Stable Diffusion 在潜空间中生成一个随机张量。通过设置随机数发生器的种子来控制这个张量。如果把种子设置为某个值，将总是得到相同的随机张量。这就是他在潜空间的图像。但现在它还是噪音。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第二步：噪声预测器 U-Net，也就是扩散模型的前向过程， 将潜噪声图像和文本提示作为输入，并预测噪声，操作也都是在潜空间（4x64x64 张量）。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第三步：从潜图像中减去潜噪音。这就成为输出的新潜像。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然后重复步骤 2 和 3 一定数量的采样步骤，例如 20 次。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第四步：最后，VAE 的解码器将潜像转换回像素空间。这就是运行 Stable Diffusion 后得到的图像。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至于图像转图像模式，则是输入一个图像和一个文本提示，生成的图像由输入的图像和文字提示决定。</a:t>
            </a:r>
            <a:endParaRPr lang="zh-CN" altLang="en-US"/>
          </a:p>
          <a:p>
            <a:r>
              <a:rPr lang="zh-CN" altLang="en-US"/>
              <a:t>第一步，输入图像被编码到潜空间。噪声被添加到潜像中。去噪强度（Denoising strength）控制加入多少噪音。如果它是 0，就不添加噪音。如果它是 1，则添加最大数量的噪声，使潜像成为一个完整的随机张量。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234</a:t>
            </a:r>
            <a:r>
              <a:rPr lang="zh-CN" altLang="en-US">
                <a:sym typeface="+mn-ea"/>
              </a:rPr>
              <a:t>步都和前面的文本转图像相同。先预测噪声，然后去噪，最后返回输出。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然后这个展示的是我在官网上面使用他的</a:t>
            </a:r>
            <a:r>
              <a:rPr lang="en-US" altLang="zh-CN"/>
              <a:t>api</a:t>
            </a:r>
            <a:r>
              <a:rPr lang="zh-CN" altLang="en-US"/>
              <a:t>直接获得的一些结果，一般来说描述的越详细给出的绘画结果是越好的。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然后这个展示的是我安装的</a:t>
            </a:r>
            <a:r>
              <a:rPr lang="en-US" altLang="zh-CN"/>
              <a:t>InvokeAI</a:t>
            </a:r>
            <a:r>
              <a:rPr lang="zh-CN" altLang="en-US"/>
              <a:t>的运行例子。</a:t>
            </a:r>
            <a:r>
              <a:rPr lang="en-US" altLang="zh-CN"/>
              <a:t>InvolveAI</a:t>
            </a:r>
            <a:r>
              <a:rPr lang="zh-CN" altLang="en-US"/>
              <a:t>是</a:t>
            </a:r>
            <a:r>
              <a:rPr lang="en-US" altLang="zh-CN"/>
              <a:t>stable diffusion</a:t>
            </a:r>
            <a:r>
              <a:rPr lang="zh-CN" altLang="en-US"/>
              <a:t>的一个应用实例。他会有这样一个比较精致的界面</a:t>
            </a:r>
            <a:r>
              <a:rPr lang="en-US" altLang="zh-CN"/>
              <a:t>UI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这个就是文本到图像的例子。输入这么长一段话就可以输出这个图片。可以看到他的过程就是不断采样从模糊变清晰的。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最后这个是图片转图片，不加提示是左图的结果，加了前面那一段话就变成右边的图片了，因为这段话描述的是生成玩偶，所以这个图片结合输入的原图和文字提示生成这样的玩偶图。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扩散模型也就是</a:t>
            </a:r>
            <a:r>
              <a:rPr lang="en-US" altLang="zh-CN" dirty="0">
                <a:sym typeface="+mn-ea"/>
              </a:rPr>
              <a:t>DDPM</a:t>
            </a:r>
            <a:r>
              <a:rPr lang="zh-CN" altLang="en-US" dirty="0">
                <a:sym typeface="+mn-ea"/>
              </a:rPr>
              <a:t>模型，也称为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sym typeface="+mn-ea"/>
              </a:rPr>
              <a:t>去噪扩散概率模型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通过正向扩散过程来系统地扰动数据中的分布，然后通过学习反向扩散过程恢复数据的分布，从而产生一个高度灵活且易于计算的生成模型。</a:t>
            </a:r>
            <a:endParaRPr lang="zh-CN" altLang="en-US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一个DDPM扩散模型是由两个参数化马尔可夫链组成，并使用变分推断以在有限时间后生成与原始数据分布一致的样本。</a:t>
            </a:r>
            <a:endParaRPr lang="zh-CN" altLang="en-US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前向链的作用是扰动数据，它根据预先设计的噪声进度向数据逐渐加入高斯噪声，直到数据的分布趋于先验分布，即标准高斯分布。</a:t>
            </a:r>
            <a:endParaRPr lang="zh-CN" altLang="en-US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反向链从给定的先验开始并使用参数化的高斯转换核，学习逐步恢复原数据分布。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左图是 Google 使用扩散模型生成图像的可视化说明，列出了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常见的生成模型的基本架构</a:t>
            </a:r>
            <a:endParaRPr lang="zh-CN" altLang="en-US" dirty="0"/>
          </a:p>
          <a:p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生成模型是一类能够生成合成图像的模型。其中最著名的例子是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生成对抗网络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。它有生成器和鉴别器，它们相互对抗，然后生成图像。由于模型本身具有对抗性，因此很难进行训练。这使得它很难达到一个最优的平衡。而利用扩散模型可以解决这个问题。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扩散模型也是生成模型，扩散模型背后的直觉来源于物理学。在物理学中气体分子从高浓度区域扩散到低浓度区域，这与由于噪声的干扰而导致的信息丢失是相似的。所以通过引入噪声，然后尝试通过去噪来生成图像。在一段时间内通过多次迭代，模型每次在给定一些噪声输入的情况下学习生成新图像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动画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zh-CN" altLang="en-US" dirty="0"/>
              <a:t>一个信号</a:t>
            </a:r>
            <a:r>
              <a:rPr lang="en-US" altLang="zh-CN" dirty="0" err="1"/>
              <a:t>xt</a:t>
            </a:r>
            <a:r>
              <a:rPr lang="zh-CN" altLang="en-US" dirty="0"/>
              <a:t>（比如图片 音频等）从某一个分布中采样后，经过无数次添加高斯噪声，最终能成为一个服从</a:t>
            </a:r>
            <a:r>
              <a:rPr lang="en-US" altLang="zh-CN" dirty="0"/>
              <a:t> N(0,1) </a:t>
            </a:r>
            <a:r>
              <a:rPr lang="zh-CN" altLang="en-US" dirty="0"/>
              <a:t>（</a:t>
            </a:r>
            <a:r>
              <a:rPr lang="en-US" altLang="zh-CN" dirty="0"/>
              <a:t>Normal Distribution </a:t>
            </a:r>
            <a:r>
              <a:rPr lang="zh-CN" altLang="en-US" dirty="0"/>
              <a:t>正态分布）</a:t>
            </a:r>
            <a:r>
              <a:rPr lang="en-US" altLang="zh-CN" dirty="0"/>
              <a:t> </a:t>
            </a:r>
            <a:r>
              <a:rPr lang="zh-CN" altLang="en-US" dirty="0"/>
              <a:t>的真正的高斯分布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具体来说，扩散模型分为前向扩散和逆扩散两个部分。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正向过程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即前向扩散过程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遵循马尔可夫链的概念。其中状态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表示马尔可夫链中的状态。状态的变化遵循概率分布而概率是潜变量的函数。</a:t>
            </a:r>
            <a:r>
              <a:rPr lang="zh-CN" altLang="en-US" b="0" i="0" strike="sng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该模型的目标是学习在扩散模型中控制扩散的潜在变量。</a:t>
            </a:r>
            <a:endParaRPr lang="zh-CN" altLang="en-US" b="0" i="0" strike="sng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给定数据样本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x0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，时间步长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和真实噪声，可以定义如下的训练损失函数。这是在训练阶段实现的，并最终在反向处理步骤中使用去噪图像。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动画</a:t>
            </a:r>
            <a:r>
              <a:rPr lang="en-US" altLang="zh-CN" dirty="0">
                <a:sym typeface="+mn-ea"/>
              </a:rPr>
              <a:t>)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 err="1"/>
              <a:t>Πt</a:t>
            </a:r>
            <a:r>
              <a:rPr lang="en-US" altLang="zh-CN" dirty="0"/>
              <a:t> 1-βt</a:t>
            </a:r>
            <a:r>
              <a:rPr lang="zh-CN" altLang="en-US" dirty="0"/>
              <a:t>趋于</a:t>
            </a:r>
            <a:r>
              <a:rPr lang="en-US" altLang="zh-CN" dirty="0"/>
              <a:t>1</a:t>
            </a:r>
            <a:r>
              <a:rPr lang="zh-CN" altLang="en-US" dirty="0"/>
              <a:t>时，</a:t>
            </a:r>
            <a:r>
              <a:rPr lang="en-US" altLang="zh-CN" dirty="0" err="1"/>
              <a:t>xT</a:t>
            </a:r>
            <a:r>
              <a:rPr lang="zh-CN" altLang="en-US" dirty="0"/>
              <a:t>可以近似认为服从标准高斯分布（也就是正态分布）。当</a:t>
            </a:r>
            <a:r>
              <a:rPr lang="en-US" altLang="zh-CN" dirty="0"/>
              <a:t>βt</a:t>
            </a:r>
            <a:r>
              <a:rPr lang="zh-CN" altLang="en-US" dirty="0"/>
              <a:t>很小时，逆向过程的转移核也可以近似认为是高斯分布。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如果说前向过程(forward)是加噪的过程，那么逆向过程(reverse)就是diffusion的去噪推断过程。</a:t>
            </a:r>
            <a:endParaRPr lang="zh-CN" altLang="en-US" dirty="0"/>
          </a:p>
          <a:p>
            <a:r>
              <a:rPr lang="zh-CN" altLang="en-US" dirty="0"/>
              <a:t>如果能够逐步得到逆转后的分布</a:t>
            </a:r>
            <a:r>
              <a:rPr lang="en-US" altLang="zh-CN" dirty="0"/>
              <a:t>Q </a:t>
            </a:r>
            <a:r>
              <a:rPr lang="en-US" altLang="zh-CN" strike="sngStrike">
                <a:sym typeface="+mn-ea"/>
              </a:rPr>
              <a:t>q(xt-1|xt)</a:t>
            </a:r>
            <a:r>
              <a:rPr lang="en-US" altLang="zh-CN">
                <a:sym typeface="+mn-ea"/>
              </a:rPr>
              <a:t>, </a:t>
            </a:r>
            <a:r>
              <a:rPr lang="zh-CN" altLang="en-US">
                <a:sym typeface="+mn-ea"/>
              </a:rPr>
              <a:t>就可以从完全的标准高斯分布</a:t>
            </a:r>
            <a:r>
              <a:rPr lang="en-US" altLang="zh-CN">
                <a:sym typeface="+mn-ea"/>
              </a:rPr>
              <a:t>N01 </a:t>
            </a:r>
            <a:r>
              <a:rPr lang="en-US" altLang="zh-CN" strike="sngStrike">
                <a:sym typeface="+mn-ea"/>
              </a:rPr>
              <a:t> xT~N(0,1)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还原出原图的分布</a:t>
            </a:r>
            <a:r>
              <a:rPr lang="en-US" altLang="zh-CN" dirty="0">
                <a:sym typeface="+mn-ea"/>
              </a:rPr>
              <a:t>Q </a:t>
            </a:r>
            <a:r>
              <a:rPr lang="en-US" altLang="zh-CN">
                <a:sym typeface="+mn-ea"/>
              </a:rPr>
              <a:t>q(xt-1|xt)</a:t>
            </a:r>
            <a:endParaRPr lang="en-US" altLang="zh-CN">
              <a:sym typeface="+mn-ea"/>
            </a:endParaRPr>
          </a:p>
          <a:p>
            <a:r>
              <a:rPr lang="en-US" altLang="zh-CN"/>
              <a:t>然而</a:t>
            </a:r>
            <a:r>
              <a:rPr lang="zh-CN" altLang="en-US"/>
              <a:t>因为需要整个数据集，</a:t>
            </a:r>
            <a:r>
              <a:rPr lang="en-US" altLang="zh-CN"/>
              <a:t>无法简单推断</a:t>
            </a:r>
            <a:r>
              <a:rPr lang="en-US" altLang="zh-CN" dirty="0">
                <a:sym typeface="+mn-ea"/>
              </a:rPr>
              <a:t>Q </a:t>
            </a:r>
            <a:r>
              <a:rPr lang="en-US" altLang="zh-CN">
                <a:sym typeface="+mn-ea"/>
              </a:rPr>
              <a:t>q(xt-1|xt)</a:t>
            </a:r>
            <a:r>
              <a:rPr lang="zh-CN" altLang="en-US">
                <a:sym typeface="+mn-ea"/>
              </a:rPr>
              <a:t>，因此使用深度学习模型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去预测这个逆向的分布 </a:t>
            </a:r>
            <a:endParaRPr lang="zh-CN" altLang="en-US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逆向去噪过程的公式推导相对复杂，</a:t>
            </a:r>
            <a:endParaRPr lang="en-US" altLang="zh-CN" dirty="0"/>
          </a:p>
          <a:p>
            <a:r>
              <a:rPr lang="zh-CN" altLang="en-US" dirty="0"/>
              <a:t>已知</a:t>
            </a:r>
            <a:r>
              <a:rPr lang="en-US" altLang="zh-CN" dirty="0"/>
              <a:t>XT</a:t>
            </a:r>
            <a:r>
              <a:rPr lang="zh-CN" altLang="en-US" dirty="0"/>
              <a:t>时刻的结果，反推出初始时刻的状态</a:t>
            </a:r>
            <a:r>
              <a:rPr lang="en-US" altLang="zh-CN" dirty="0"/>
              <a:t>X0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根据贝叶斯公式及前向传播的推导，通过合并、配方的化简操作，可以得到初始状态</a:t>
            </a:r>
            <a:r>
              <a:rPr lang="en-US" altLang="zh-CN" dirty="0"/>
              <a:t>X0</a:t>
            </a:r>
            <a:r>
              <a:rPr lang="zh-CN" altLang="en-US" dirty="0"/>
              <a:t>的高斯分布的均值和方差，</a:t>
            </a:r>
            <a:endParaRPr lang="en-US" altLang="zh-CN" dirty="0"/>
          </a:p>
          <a:p>
            <a:r>
              <a:rPr lang="zh-CN" altLang="en-US" dirty="0"/>
              <a:t>其中方差是与</a:t>
            </a:r>
            <a:r>
              <a:rPr lang="en-US" altLang="zh-CN" dirty="0"/>
              <a:t>α</a:t>
            </a:r>
            <a:r>
              <a:rPr lang="zh-CN" altLang="en-US" dirty="0"/>
              <a:t>和</a:t>
            </a:r>
            <a:r>
              <a:rPr lang="en-US" altLang="zh-CN" dirty="0"/>
              <a:t>β</a:t>
            </a:r>
            <a:r>
              <a:rPr lang="zh-CN" altLang="en-US" dirty="0"/>
              <a:t>相关的固定值，而均值则与</a:t>
            </a:r>
            <a:r>
              <a:rPr lang="en-US" altLang="zh-CN" dirty="0" err="1"/>
              <a:t>Xt</a:t>
            </a:r>
            <a:r>
              <a:rPr lang="zh-CN" altLang="en-US" dirty="0"/>
              <a:t>和</a:t>
            </a:r>
            <a:r>
              <a:rPr lang="en-US" altLang="zh-CN" dirty="0" err="1"/>
              <a:t>Zt</a:t>
            </a:r>
            <a:r>
              <a:rPr lang="zh-CN" altLang="en-US" dirty="0"/>
              <a:t>相关，</a:t>
            </a:r>
            <a:r>
              <a:rPr lang="en-US" altLang="zh-CN" dirty="0" err="1"/>
              <a:t>Zt</a:t>
            </a:r>
            <a:r>
              <a:rPr lang="zh-CN" altLang="en-US" dirty="0"/>
              <a:t>是需要估计的每个时刻的噪音。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扩散模型的核心就在于训练噪音预测模型，由于噪音和原始数据是同维度的，所以我们可以选择采用AutoEncoder架构</a:t>
            </a:r>
            <a:r>
              <a:rPr lang="en-US" altLang="zh-CN" dirty="0"/>
              <a:t>(</a:t>
            </a:r>
            <a:r>
              <a:rPr lang="zh-CN" altLang="en-US" dirty="0"/>
              <a:t>也就是自动编码器</a:t>
            </a:r>
            <a:r>
              <a:rPr lang="en-US" altLang="zh-CN" dirty="0"/>
              <a:t>)</a:t>
            </a:r>
            <a:r>
              <a:rPr lang="zh-CN" altLang="en-US" dirty="0"/>
              <a:t>来作为噪音预测模型。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自动编码器是一种人工神经网络，用于无监督学习任务（即，没有类标签或标记数据），例如降维、特征提取和数据压缩，</a:t>
            </a:r>
            <a:r>
              <a:rPr lang="zh-CN" altLang="en-US" dirty="0"/>
              <a:t>自编码器的目的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</a:t>
            </a:r>
            <a:r>
              <a:rPr lang="zh-CN" altLang="en-US" dirty="0"/>
              <a:t>学习对高维度数据做低维度“表示”。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扩散</a:t>
            </a:r>
            <a:r>
              <a:rPr lang="en-US" altLang="zh-CN" dirty="0" err="1">
                <a:sym typeface="+mn-ea"/>
              </a:rPr>
              <a:t>模型训练流程如下</a:t>
            </a:r>
            <a:r>
              <a:rPr lang="zh-CN" altLang="en-US" dirty="0">
                <a:sym typeface="+mn-ea"/>
              </a:rPr>
              <a:t>图所示</a:t>
            </a:r>
            <a:r>
              <a:rPr lang="en-US" altLang="zh-CN" dirty="0">
                <a:sym typeface="+mn-ea"/>
              </a:rPr>
              <a:t>，</a:t>
            </a:r>
            <a:r>
              <a:rPr lang="zh-CN" altLang="en-US" dirty="0">
                <a:sym typeface="+mn-ea"/>
              </a:rPr>
              <a:t>左边是预测施加的噪声的训练过程，右边是去噪过程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训练过程</a:t>
            </a:r>
            <a:r>
              <a:rPr lang="en-US" altLang="zh-CN" dirty="0">
                <a:sym typeface="+mn-ea"/>
              </a:rPr>
              <a:t>首先从真实世界数据分布中获得图片x0</a:t>
            </a:r>
            <a:r>
              <a:rPr lang="zh-CN" altLang="en-US" dirty="0">
                <a:sym typeface="+mn-ea"/>
              </a:rPr>
              <a:t>,再从采样过程中随机选取t时刻，在</a:t>
            </a:r>
            <a:r>
              <a:rPr lang="en-US" altLang="zh-CN" dirty="0">
                <a:sym typeface="+mn-ea"/>
              </a:rPr>
              <a:t>x0</a:t>
            </a:r>
            <a:r>
              <a:rPr lang="zh-CN" altLang="en-US" dirty="0">
                <a:sym typeface="+mn-ea"/>
              </a:rPr>
              <a:t>上施加噪声</a:t>
            </a:r>
            <a:r>
              <a:rPr lang="en-US" altLang="zh-CN" dirty="0" err="1">
                <a:sym typeface="+mn-ea"/>
              </a:rPr>
              <a:t>episolon</a:t>
            </a:r>
            <a:r>
              <a:rPr lang="zh-CN" altLang="en-US" dirty="0">
                <a:sym typeface="+mn-ea"/>
              </a:rPr>
              <a:t>得到</a:t>
            </a:r>
            <a:r>
              <a:rPr lang="en-US" altLang="zh-CN" dirty="0" err="1">
                <a:sym typeface="+mn-ea"/>
              </a:rPr>
              <a:t>xt</a:t>
            </a:r>
            <a:r>
              <a:rPr lang="zh-CN" altLang="en-US" dirty="0">
                <a:sym typeface="+mn-ea"/>
              </a:rPr>
              <a:t>。将</a:t>
            </a:r>
            <a:r>
              <a:rPr lang="en-US" altLang="zh-CN" dirty="0" err="1">
                <a:sym typeface="+mn-ea"/>
              </a:rPr>
              <a:t>xt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t</a:t>
            </a:r>
            <a:r>
              <a:rPr lang="zh-CN" altLang="en-US" dirty="0">
                <a:sym typeface="+mn-ea"/>
              </a:rPr>
              <a:t>输入</a:t>
            </a:r>
            <a:r>
              <a:rPr lang="en-US" altLang="zh-CN" dirty="0" err="1">
                <a:sym typeface="+mn-ea"/>
              </a:rPr>
              <a:t>Unet</a:t>
            </a:r>
            <a:r>
              <a:rPr lang="zh-CN" altLang="en-US" dirty="0">
                <a:sym typeface="+mn-ea"/>
              </a:rPr>
              <a:t>网络中，获得新的预测的噪声</a:t>
            </a:r>
            <a:r>
              <a:rPr lang="en-US" altLang="zh-CN" dirty="0" err="1">
                <a:sym typeface="+mn-ea"/>
              </a:rPr>
              <a:t>episolon</a:t>
            </a:r>
            <a:r>
              <a:rPr lang="zh-CN" altLang="en-US" dirty="0">
                <a:sym typeface="+mn-ea"/>
              </a:rPr>
              <a:t>，计算与真实噪声</a:t>
            </a:r>
            <a:r>
              <a:rPr lang="en-US" altLang="zh-CN" dirty="0" err="1">
                <a:sym typeface="+mn-ea"/>
              </a:rPr>
              <a:t>episolon</a:t>
            </a:r>
            <a:r>
              <a:rPr lang="zh-CN" altLang="en-US" dirty="0"/>
              <a:t>之间的MSE损失，之后进行反向传播更新梯度，循环直至模型收敛。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完成以上的模型训练之后，便可以利用模型预测的噪声逐步进行去噪操作，也就是右边的伪代码所描述的。得到真实世界分布的图像。从一张高斯分布的噪声图像开始，逐步去除噪声，直到t=0时刻为止。</a:t>
            </a:r>
            <a:endParaRPr lang="zh-CN" altLang="en-US" dirty="0"/>
          </a:p>
          <a:p>
            <a:endParaRPr lang="zh-CN" altLang="en-US" strike="sngStrike" dirty="0"/>
          </a:p>
          <a:p>
            <a:r>
              <a:rPr lang="zh-CN" altLang="en-US" strike="sngStrike" dirty="0"/>
              <a:t>自编码器 (Autoencoder)是一种人工神经网络，用于学习无标签数据的有效编码；属一种无监督学习。 自编码的目的是：学习对高维度数据做低维度“表示”；因此， 通常用于降维。</a:t>
            </a:r>
            <a:endParaRPr lang="zh-CN" altLang="en-US" strike="sngStrike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U-Net是为生物医学图像分割开发的卷积神经网络。其基于完全卷积网络，并在结构上加以修改与扩展，使得它可以用更少的训练图像产生更精确的分割。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（动画）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扩散模型所采用的模型是一个基于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残差块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Medium"/>
              </a:rPr>
              <a:t>(</a:t>
            </a:r>
            <a:r>
              <a:rPr lang="zh-CN" altLang="en-US" dirty="0">
                <a:sym typeface="+mn-ea"/>
              </a:rPr>
              <a:t>residual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 err="1">
                <a:sym typeface="+mn-ea"/>
              </a:rPr>
              <a:t>ri’zidjuel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 block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SC-Medium"/>
              </a:rPr>
              <a:t>)</a:t>
            </a:r>
            <a:r>
              <a:rPr lang="zh-CN" altLang="en-US" dirty="0">
                <a:sym typeface="+mn-ea"/>
              </a:rPr>
              <a:t>和attention block的</a:t>
            </a:r>
            <a:r>
              <a:rPr lang="zh-CN" altLang="en-US" u="sng" dirty="0">
                <a:sym typeface="+mn-ea"/>
              </a:rPr>
              <a:t>U-Net</a:t>
            </a:r>
            <a:r>
              <a:rPr lang="zh-CN" altLang="en-US" dirty="0">
                <a:sym typeface="+mn-ea"/>
              </a:rPr>
              <a:t>模型</a:t>
            </a:r>
            <a:endParaRPr lang="en-US" altLang="zh-CN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r>
              <a:rPr lang="zh-CN" altLang="en-US" dirty="0">
                <a:sym typeface="+mn-ea"/>
              </a:rPr>
              <a:t>U-Net属于encoder-decoder架构，其中encoder分成不同的stages，每个stage都包含下采样模块来降低特征的空间大小，然后decoder和encoder相反，是将encoder压缩的特征逐渐恢复。U-Net在decoder模块中还引入了skip connection，即concat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encoder中间得到的同维度特征，这有利于网络优化。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DDPM所采用的U-Net每个stage包含2个residual block，而且部分stage还加入了self-attention模块增加网络的全局建模能力。 另外，扩散模型其实需要的是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个噪音预测模型，实际处理时，我们可以增加一个time embedding（类似transformer中的position embedding）来将timestep编码到网络中，从而只需要训练一个共享的U-Net模型。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易处理性和灵活性是生成建模中两个相互冲突的目标。可处理模型可以进行分析评估并廉价地拟合数据，但它们无法轻松描述丰富数据集中的结构。灵活的模型可以适应数据中的任意结构，但从这些模型中进行评估、训练或采样通常成本高昂。而扩散模型既易于分析又灵活。</a:t>
            </a:r>
            <a:endParaRPr lang="zh-CN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</a:rPr>
              <a:t>扩散模型是生成模型，</a:t>
            </a:r>
            <a:r>
              <a:rPr lang="zh-CN" altLang="en-US" dirty="0">
                <a:sym typeface="+mn-ea"/>
              </a:rPr>
              <a:t>目标函数为回归损失，</a:t>
            </a:r>
            <a:r>
              <a:rPr lang="zh-CN" altLang="en-US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</a:rPr>
              <a:t>在生成新图像方面优于生成对抗网络</a:t>
            </a:r>
            <a:r>
              <a:rPr lang="en-US" altLang="zh-CN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</a:rPr>
              <a:t>GANs</a:t>
            </a:r>
            <a:r>
              <a:rPr lang="zh-CN" altLang="en-US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</a:rPr>
              <a:t>和变量自动编码器</a:t>
            </a:r>
            <a:r>
              <a:rPr lang="en-US" altLang="zh-CN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</a:rPr>
              <a:t>VAEs</a:t>
            </a:r>
            <a:r>
              <a:rPr lang="zh-CN" altLang="en-US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</a:rPr>
              <a:t>。它是有效的并且易于实施，可以产生卓越的质量的图像。</a:t>
            </a:r>
            <a:endParaRPr lang="zh-CN" altLang="en-US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扩散模型的缺点是依赖</a:t>
            </a:r>
            <a:r>
              <a:rPr lang="zh-CN" altLang="en-US" dirty="0"/>
              <a:t>于扩散步骤的长马尔可夫链来生成样本，因此在时间和计算方面相当昂贵。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12.png"/><Relationship Id="rId1" Type="http://schemas.openxmlformats.org/officeDocument/2006/relationships/tags" Target="../tags/tag7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1.xml"/><Relationship Id="rId7" Type="http://schemas.openxmlformats.org/officeDocument/2006/relationships/image" Target="../media/image18.png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17.png"/><Relationship Id="rId3" Type="http://schemas.openxmlformats.org/officeDocument/2006/relationships/tags" Target="../tags/tag78.xml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5.xml"/><Relationship Id="rId7" Type="http://schemas.openxmlformats.org/officeDocument/2006/relationships/image" Target="../media/image18.png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image" Target="../media/image21.png"/><Relationship Id="rId3" Type="http://schemas.openxmlformats.org/officeDocument/2006/relationships/tags" Target="../tags/tag82.xml"/><Relationship Id="rId2" Type="http://schemas.openxmlformats.org/officeDocument/2006/relationships/image" Target="../media/image20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9.png"/><Relationship Id="rId4" Type="http://schemas.openxmlformats.org/officeDocument/2006/relationships/tags" Target="../tags/tag92.xml"/><Relationship Id="rId3" Type="http://schemas.openxmlformats.org/officeDocument/2006/relationships/image" Target="../media/image2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2" Type="http://schemas.openxmlformats.org/officeDocument/2006/relationships/image" Target="../media/image3.webp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9.png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Diffusion Models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>
                <a:solidFill>
                  <a:schemeClr val="tx1"/>
                </a:solidFill>
              </a:rPr>
              <a:t>DDPM</a:t>
            </a:r>
            <a:r>
              <a:rPr lang="zh-CN" altLang="en-US">
                <a:solidFill>
                  <a:schemeClr val="tx1"/>
                </a:solidFill>
              </a:rPr>
              <a:t>模型介绍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16685"/>
            <a:ext cx="4719955" cy="4832985"/>
          </a:xfrm>
        </p:spPr>
        <p:txBody>
          <a:bodyPr/>
          <a:lstStyle/>
          <a:p>
            <a:r>
              <a:rPr lang="zh-CN" altLang="en-US" dirty="0"/>
              <a:t>原始扩散模型的三个主要缺点，采样速度慢，最大化似然差、数据泛化能力弱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对应三个优化方向：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 </a:t>
            </a:r>
            <a:r>
              <a:rPr lang="zh-CN" altLang="en-US" dirty="0"/>
              <a:t>采样速度提升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最大似然增强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 </a:t>
            </a:r>
            <a:r>
              <a:rPr lang="zh-CN" altLang="en-US" dirty="0"/>
              <a:t>数据泛化增强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5" name="图片 4" descr="Algorithm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17" t="6609" r="4715" b="29707"/>
          <a:stretch>
            <a:fillRect/>
          </a:stretch>
        </p:blipFill>
        <p:spPr>
          <a:xfrm>
            <a:off x="3759835" y="2364105"/>
            <a:ext cx="7157085" cy="35674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模型应用</a:t>
            </a:r>
            <a:r>
              <a:rPr lang="en-US" altLang="zh-CN" dirty="0"/>
              <a:t> - </a:t>
            </a:r>
            <a:r>
              <a:rPr lang="zh-CN" altLang="en-US" dirty="0"/>
              <a:t>图像版</a:t>
            </a:r>
            <a:r>
              <a:rPr lang="en-US" altLang="zh-CN" dirty="0"/>
              <a:t>GPT3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DALL- 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模型，它使用扩散模型来使用文本标题生成图像。也被称为文本到图像的生成。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DALL-E = </a:t>
            </a:r>
            <a:r>
              <a:rPr lang="en-GB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CLIP(contrast Language-image pre-training)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模型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+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先验模型</a:t>
            </a:r>
            <a:endParaRPr lang="zh-CN" altLang="en-US" dirty="0"/>
          </a:p>
        </p:txBody>
      </p:sp>
      <p:pic>
        <p:nvPicPr>
          <p:cNvPr id="4" name="图片 3" descr="DALL-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1260" y="2995295"/>
            <a:ext cx="7262495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Stable Diffusion 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扩散过程是在图像空间中进行的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  - </a:t>
            </a:r>
            <a:r>
              <a:rPr lang="zh-CN" altLang="en-US">
                <a:sym typeface="+mn-ea"/>
              </a:rPr>
              <a:t>计算速度非常慢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  - </a:t>
            </a:r>
            <a:r>
              <a:rPr lang="zh-CN" altLang="en-US">
                <a:sym typeface="+mn-ea"/>
              </a:rPr>
              <a:t>图像空间是巨大的（786,432 维）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潜扩散（Latent diffusion）模型</a:t>
            </a:r>
            <a:endParaRPr lang="zh-CN" altLang="en-US">
              <a:sym typeface="+mn-ea"/>
            </a:endParaRPr>
          </a:p>
          <a:p>
            <a:r>
              <a:rPr lang="zh-CN" altLang="en-US"/>
              <a:t>变量自动编码器（Variational Autoencoder）</a:t>
            </a:r>
            <a:r>
              <a:rPr lang="en-US" altLang="zh-CN"/>
              <a:t>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- </a:t>
            </a:r>
            <a:r>
              <a:rPr lang="zh-CN" altLang="en-US"/>
              <a:t>编码器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- </a:t>
            </a:r>
            <a:r>
              <a:rPr lang="zh-CN" altLang="en-US"/>
              <a:t>解码器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zh-CN" altLang="en-US"/>
              <a:t>VAE 将图像与潜空间进行转换</a:t>
            </a:r>
            <a:endParaRPr lang="zh-CN" altLang="en-US"/>
          </a:p>
          <a:p>
            <a:pPr marL="228600" lvl="0" indent="-228600">
              <a:buFont typeface="Arial" panose="020B0604020202020204" pitchFamily="34" charset="0"/>
              <a:buChar char="●"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v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9470" y="2435860"/>
            <a:ext cx="5657850" cy="26371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Diffusion</a:t>
            </a:r>
            <a:r>
              <a:rPr lang="zh-CN" altLang="en-US"/>
              <a:t>具体演示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649980" cy="587375"/>
          </a:xfrm>
        </p:spPr>
        <p:txBody>
          <a:bodyPr/>
          <a:lstStyle/>
          <a:p>
            <a:r>
              <a:rPr lang="zh-CN" altLang="en-US"/>
              <a:t>文本转图像（Text-to-image）</a:t>
            </a:r>
            <a:endParaRPr lang="zh-CN" altLang="en-US"/>
          </a:p>
        </p:txBody>
      </p:sp>
      <p:pic>
        <p:nvPicPr>
          <p:cNvPr id="4" name="图片 3" descr="演示1"/>
          <p:cNvPicPr>
            <a:picLocks noChangeAspect="1"/>
          </p:cNvPicPr>
          <p:nvPr/>
        </p:nvPicPr>
        <p:blipFill>
          <a:blip r:embed="rId1"/>
          <a:srcRect r="33363"/>
          <a:stretch>
            <a:fillRect/>
          </a:stretch>
        </p:blipFill>
        <p:spPr>
          <a:xfrm>
            <a:off x="608330" y="2004060"/>
            <a:ext cx="4303395" cy="3352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00625" y="1490345"/>
            <a:ext cx="6441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在文本转图像中，你给 Stable Diffusion 一个文本提示，然后它返回一个图像。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00625" y="2465070"/>
            <a:ext cx="6096000" cy="733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①</a:t>
            </a: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 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在潜空间中生成一个随机张量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  <p:pic>
        <p:nvPicPr>
          <p:cNvPr id="7" name="图片 6" descr="演示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2881630"/>
            <a:ext cx="5852160" cy="28956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8595" y="2991485"/>
            <a:ext cx="4903470" cy="733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② 噪声预测器 U-Net 将潜噪声图像和文本提示作为输入，并预测噪声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  <p:pic>
        <p:nvPicPr>
          <p:cNvPr id="10" name="图片 9" descr="演示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" y="3790950"/>
            <a:ext cx="6182360" cy="267589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7050405" y="3962400"/>
            <a:ext cx="4391660" cy="1147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③ 从潜图像中减去噪音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然后重复②③步骤进行采样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7050405" y="5236845"/>
            <a:ext cx="4391660" cy="1147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④ 解码器将潜像转换回像素空间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运行 Stable Diffusion 后得到的图像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  <p:pic>
        <p:nvPicPr>
          <p:cNvPr id="13" name="图片 12" descr="演示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30" y="3383280"/>
            <a:ext cx="5852160" cy="34442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1" grpId="0"/>
      <p:bldP spid="11" grpId="1"/>
      <p:bldP spid="12" grpId="0"/>
      <p:bldP spid="1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Stable Diffusion</a:t>
            </a:r>
            <a:r>
              <a:rPr lang="zh-CN" altLang="en-US"/>
              <a:t>具体演示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649980" cy="537845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图像转图像（Image-to-image）</a:t>
            </a:r>
            <a:endParaRPr lang="zh-CN" altLang="en-US"/>
          </a:p>
        </p:txBody>
      </p:sp>
      <p:pic>
        <p:nvPicPr>
          <p:cNvPr id="4" name="图片 3" descr="C:\Users\xuyy\xyy\diffmodel\ppt\演示5.png演示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8330" y="2644140"/>
            <a:ext cx="4303395" cy="2072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00625" y="1490345"/>
            <a:ext cx="6441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在图像转图像中，一个输入图像和一个文本提示被提供作为输入。生成的图像将由输入的图像和文字提示决定。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00625" y="2465070"/>
            <a:ext cx="6096000" cy="733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①</a:t>
            </a: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 </a:t>
            </a:r>
            <a:r>
              <a:rPr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输入图像被编码到潜空间。噪声被添加到潜像中。</a:t>
            </a:r>
            <a:endParaRPr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  <p:pic>
        <p:nvPicPr>
          <p:cNvPr id="7" name="图片 6" descr="C:\Users\xuyy\xyy\diffmodel\ppt\演示6.png演示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8330" y="2881630"/>
            <a:ext cx="5852160" cy="28956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8595" y="2991485"/>
            <a:ext cx="4903470" cy="733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② 噪声预测器 U-Net 将潜噪声图像和文本提示作为输入，并预测噪声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  <p:pic>
        <p:nvPicPr>
          <p:cNvPr id="10" name="图片 9" descr="C:\Users\xuyy\xyy\diffmodel\ppt\演示7.png演示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8330" y="3791268"/>
            <a:ext cx="5669280" cy="245364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7050405" y="3962400"/>
            <a:ext cx="4391660" cy="1147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③ 从潜图像中减去噪音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然后重复②③步骤进行采样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7050405" y="5236845"/>
            <a:ext cx="4391660" cy="1147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④ 解码器将潜像转换回像素空间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运行 Stable Diffusion 后得到的图像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  <p:pic>
        <p:nvPicPr>
          <p:cNvPr id="13" name="图片 12" descr="演示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30" y="3383280"/>
            <a:ext cx="5852160" cy="34442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1" grpId="0"/>
      <p:bldP spid="11" grpId="1"/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hou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2415" y="1313815"/>
            <a:ext cx="2935605" cy="2935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API demo</a:t>
            </a:r>
            <a:endParaRPr lang="en-US" altLang="zh-CN"/>
          </a:p>
        </p:txBody>
      </p:sp>
      <p:pic>
        <p:nvPicPr>
          <p:cNvPr id="4" name="图片 3" descr="astrona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1313815"/>
            <a:ext cx="2731135" cy="2731135"/>
          </a:xfrm>
          <a:prstGeom prst="rect">
            <a:avLst/>
          </a:prstGeom>
        </p:spPr>
      </p:pic>
      <p:pic>
        <p:nvPicPr>
          <p:cNvPr id="5" name="图片 4" descr="flow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10" y="1313815"/>
            <a:ext cx="2515870" cy="2515870"/>
          </a:xfrm>
          <a:prstGeom prst="rect">
            <a:avLst/>
          </a:prstGeom>
        </p:spPr>
      </p:pic>
      <p:pic>
        <p:nvPicPr>
          <p:cNvPr id="6" name="图片 5" descr="girlfa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35" y="1313815"/>
            <a:ext cx="2863850" cy="2863850"/>
          </a:xfrm>
          <a:prstGeom prst="rect">
            <a:avLst/>
          </a:prstGeom>
        </p:spPr>
      </p:pic>
      <p:pic>
        <p:nvPicPr>
          <p:cNvPr id="7" name="图片 6" descr="roo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90" y="2896235"/>
            <a:ext cx="3901440" cy="3901440"/>
          </a:xfrm>
          <a:prstGeom prst="rect">
            <a:avLst/>
          </a:prstGeom>
        </p:spPr>
      </p:pic>
      <p:pic>
        <p:nvPicPr>
          <p:cNvPr id="8" name="图片 7" descr="to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120" y="2896235"/>
            <a:ext cx="3901440" cy="39014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5910" y="1544955"/>
            <a:ext cx="2722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 photograph of an astronaut riding a horse</a:t>
            </a:r>
            <a:endParaRPr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437890" y="1671955"/>
            <a:ext cx="2722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3">
                    <a:lumMod val="20000"/>
                    <a:lumOff val="80000"/>
                  </a:schemeClr>
                </a:solidFill>
              </a:rPr>
              <a:t>A beautiful flower</a:t>
            </a:r>
            <a:endParaRPr lang="zh-CN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6752590" y="1671955"/>
            <a:ext cx="2722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3">
                    <a:lumMod val="20000"/>
                    <a:lumOff val="80000"/>
                  </a:schemeClr>
                </a:solidFill>
              </a:rPr>
              <a:t>A girl's face</a:t>
            </a:r>
            <a:endParaRPr lang="zh-CN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9785985" y="1821815"/>
            <a:ext cx="2722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3">
                    <a:lumMod val="20000"/>
                    <a:lumOff val="80000"/>
                  </a:schemeClr>
                </a:solidFill>
              </a:rPr>
              <a:t>A house</a:t>
            </a:r>
            <a:endParaRPr lang="zh-CN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981960" y="4044950"/>
            <a:ext cx="30397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Create a calming living space with a natural color palette and soft lighting, evoking tranquility and comfort. Subtle, diffused light and earthy tones blend seamlessly, forging a cozy atmosphere.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9058275" y="4490720"/>
            <a:ext cx="30397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Showcase a plush toy's soft texture and friendly expression against a warm, solid-colored background. Highlight charming details like fur and eyes for an endearing image.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InvokeAI</a:t>
            </a:r>
            <a:endParaRPr lang="en-US" altLang="zh-CN"/>
          </a:p>
        </p:txBody>
      </p:sp>
      <p:pic>
        <p:nvPicPr>
          <p:cNvPr id="4" name="1-toy">
            <a:hlinkClick r:id="" action="ppaction://media"/>
            <a:hlinkHover r:id="" action="ppaction://media"/>
          </p:cNvPr>
          <p:cNvPicPr>
            <a:picLocks noGrp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08475" y="1313870"/>
            <a:ext cx="8460800" cy="4759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90565" y="11493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Showcase a plush toy's soft texture and friendly expression against a warm, solid-colored background. Highlight charming details like fur and eyes for an endearing image.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pic>
        <p:nvPicPr>
          <p:cNvPr id="6" name="图片 5" descr="82d5d7f7-b66e-4e6d-a5b3-6d0722c078e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15200" y="1858645"/>
            <a:ext cx="4876800" cy="48768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0" y="2002155"/>
            <a:ext cx="798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Text</a:t>
            </a:r>
            <a:endParaRPr lang="en-US" altLang="zh-CN"/>
          </a:p>
          <a:p>
            <a:r>
              <a:rPr lang="en-US" altLang="zh-CN"/>
              <a:t>to</a:t>
            </a:r>
            <a:endParaRPr lang="en-US" altLang="zh-CN"/>
          </a:p>
          <a:p>
            <a:r>
              <a:rPr lang="en-US" altLang="zh-CN"/>
              <a:t>Img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InvokeAI</a:t>
            </a:r>
            <a:endParaRPr lang="zh-CN" altLang="en-US"/>
          </a:p>
        </p:txBody>
      </p:sp>
      <p:pic>
        <p:nvPicPr>
          <p:cNvPr id="4" name="图片 3" descr="06839e53da9825a04207062894e54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035" y="1313815"/>
            <a:ext cx="9472930" cy="5501640"/>
          </a:xfrm>
          <a:prstGeom prst="rect">
            <a:avLst/>
          </a:prstGeom>
        </p:spPr>
      </p:pic>
      <p:pic>
        <p:nvPicPr>
          <p:cNvPr id="6" name="图片 5" descr="ddf0839d-885e-4174-bc4a-1dda4090c0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95" y="0"/>
            <a:ext cx="5560060" cy="2780030"/>
          </a:xfrm>
          <a:prstGeom prst="rect">
            <a:avLst/>
          </a:prstGeom>
        </p:spPr>
      </p:pic>
      <p:pic>
        <p:nvPicPr>
          <p:cNvPr id="8" name="图片 7" descr="e5f569ac-b43b-44bc-a9f3-f6d034370a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35" y="2677795"/>
            <a:ext cx="4137660" cy="41376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26380" y="522605"/>
            <a:ext cx="1913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original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14905" y="3559175"/>
            <a:ext cx="1913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没有任何提示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e4d97ed3-da18-416e-85eb-10ae46a98f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615" y="2677795"/>
            <a:ext cx="4137660" cy="41376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39635" y="3559175"/>
            <a:ext cx="1913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加入提示</a:t>
            </a:r>
            <a:r>
              <a:rPr lang="en-US" altLang="zh-CN">
                <a:solidFill>
                  <a:schemeClr val="bg1"/>
                </a:solidFill>
              </a:rPr>
              <a:t>↓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6695" y="2002155"/>
            <a:ext cx="798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Img</a:t>
            </a:r>
            <a:endParaRPr lang="en-US" altLang="zh-CN"/>
          </a:p>
          <a:p>
            <a:r>
              <a:rPr lang="en-US" altLang="zh-CN"/>
              <a:t>to</a:t>
            </a:r>
            <a:endParaRPr lang="en-US" altLang="zh-CN"/>
          </a:p>
          <a:p>
            <a:r>
              <a:rPr lang="en-US" altLang="zh-CN"/>
              <a:t>Img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6411595" y="3927475"/>
            <a:ext cx="3916680" cy="1889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Showcase a plush toy's soft texture and friendly expression against a warm, solid-colored background. Highlight charming details like fur and eyes for an endearing image.</a:t>
            </a:r>
            <a:endParaRPr lang="en-US" altLang="zh-CN" b="1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3" grpId="0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扩散模型</a:t>
            </a:r>
            <a:r>
              <a:rPr lang="en-US" altLang="zh-CN" dirty="0">
                <a:sym typeface="+mn-ea"/>
              </a:rPr>
              <a:t>(DDPM)</a:t>
            </a:r>
            <a:r>
              <a:rPr lang="zh-CN" altLang="en-US" dirty="0">
                <a:sym typeface="+mn-ea"/>
              </a:rPr>
              <a:t>原理</a:t>
            </a:r>
            <a:endParaRPr lang="zh-CN" altLang="en-US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2499764"/>
          </a:xfrm>
        </p:spPr>
        <p:txBody>
          <a:bodyPr>
            <a:normAutofit/>
          </a:bodyPr>
          <a:lstStyle/>
          <a:p>
            <a:r>
              <a:rPr lang="zh-CN" altLang="en-US" dirty="0"/>
              <a:t>扩散模型的基本思想是正向扩散过程来系统地扰动数据中的分布，然后通过学习反向扩散过程恢复数据的分布，从而产生一个高度灵活且易于计算的生成模型。</a:t>
            </a:r>
            <a:endParaRPr lang="en-US" altLang="zh-CN" dirty="0"/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</a:rPr>
              <a:t>DDPM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：去噪扩散概率模型</a:t>
            </a:r>
            <a:endParaRPr lang="en-US" altLang="zh-CN" b="0" i="0" dirty="0"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学习由于噪声引起的信息衰减，然后使用学习到的模式来生成图像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88423" y="3861654"/>
            <a:ext cx="4695247" cy="2194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一个DDPM由两个参数化马尔可夫链组成</a:t>
            </a:r>
            <a:endParaRPr lang="en-US" altLang="zh-CN" spc="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前向链的作用是扰动数据</a:t>
            </a:r>
            <a:endParaRPr lang="en-US" altLang="zh-CN" spc="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反向链学习逐步恢复原数据分布。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" y="3480654"/>
            <a:ext cx="5778365" cy="321555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generative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74" y="1314000"/>
            <a:ext cx="6383293" cy="44138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036" y="1966173"/>
            <a:ext cx="5527964" cy="310948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ym typeface="+mn-ea"/>
              </a:rPr>
              <a:t>扩散模型</a:t>
            </a:r>
            <a:r>
              <a:rPr lang="en-US" altLang="zh-CN">
                <a:sym typeface="+mn-ea"/>
              </a:rPr>
              <a:t>(DDPM)</a:t>
            </a:r>
            <a:r>
              <a:rPr lang="zh-CN" altLang="en-US">
                <a:sym typeface="+mn-ea"/>
              </a:rPr>
              <a:t>原理</a:t>
            </a:r>
            <a:endParaRPr lang="zh-CN" altLang="en-US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71526" y="5543159"/>
            <a:ext cx="107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ea"/>
              </a:rPr>
              <a:t>N(0,1) </a:t>
            </a:r>
            <a:endParaRPr lang="zh-CN" altLang="en-US" sz="2000" dirty="0">
              <a:latin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前向扩散过程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1938600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x0~q(x0)</a:t>
            </a:r>
            <a:r>
              <a:rPr lang="en-US" altLang="zh-CN" dirty="0" err="1"/>
              <a:t>表示原始数据及其分布,则前向链的分布是可由下式表达</a:t>
            </a:r>
            <a:r>
              <a:rPr lang="en-US" altLang="zh-CN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前向公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0670" y="1976755"/>
            <a:ext cx="8321675" cy="118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40" y="3690699"/>
            <a:ext cx="8603720" cy="27022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8400" y="312427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1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这说明前向链是马尔可夫过程</a:t>
            </a:r>
            <a:endParaRPr lang="en-US" altLang="zh-CN" spc="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pc="1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xt</a:t>
            </a: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是加入</a:t>
            </a: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步噪音后的样本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βt</a:t>
            </a: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是事先给定的控制噪声进度的参数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880985" y="2061845"/>
            <a:ext cx="1795145" cy="96710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逆扩散过程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如果可以反转前向扩散过程并从中采样</a:t>
            </a:r>
            <a:r>
              <a:rPr lang="en-US" altLang="zh-CN"/>
              <a:t>q(xt-1|xt), </a:t>
            </a:r>
            <a:r>
              <a:rPr lang="zh-CN" altLang="en-US"/>
              <a:t>则能够从高斯噪声输入重新创建真实样本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xT~N(0,1)</a:t>
            </a:r>
            <a:endParaRPr lang="en-US" altLang="zh-CN"/>
          </a:p>
          <a:p>
            <a:pPr marL="228600" lvl="0" indent="-228600">
              <a:buFont typeface="Arial" panose="020B0604020202020204" pitchFamily="34" charset="0"/>
              <a:buChar char="●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但预估</a:t>
            </a:r>
            <a:r>
              <a:rPr lang="en-US" altLang="zh-CN">
                <a:sym typeface="+mn-ea"/>
              </a:rPr>
              <a:t>q(xt-1|xt)</a:t>
            </a:r>
            <a:r>
              <a:rPr lang="zh-CN" altLang="en-US">
                <a:sym typeface="+mn-ea"/>
              </a:rPr>
              <a:t>需要整个数据集</a:t>
            </a:r>
            <a:endParaRPr lang="zh-CN" altLang="en-US">
              <a:sym typeface="+mn-ea"/>
            </a:endParaRPr>
          </a:p>
          <a:p>
            <a:pPr marL="228600" lvl="0" indent="-228600">
              <a:buFont typeface="Arial" panose="020B0604020202020204" pitchFamily="34" charset="0"/>
              <a:buChar char="●"/>
            </a:pPr>
            <a:r>
              <a:rPr lang="zh-CN" altLang="en-US">
                <a:sym typeface="+mn-ea"/>
              </a:rPr>
              <a:t>因此需要学习一个模型</a:t>
            </a:r>
            <a:r>
              <a:rPr lang="en-US" altLang="zh-CN">
                <a:sym typeface="+mn-ea"/>
              </a:rPr>
              <a:t>p0</a:t>
            </a:r>
            <a:r>
              <a:rPr lang="zh-CN" altLang="en-US">
                <a:sym typeface="+mn-ea"/>
              </a:rPr>
              <a:t>近似这些条件概率以便运行反向扩散过程（逆扩散）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逆向公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0990" y="3898265"/>
            <a:ext cx="6690360" cy="1752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逆扩散过程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</a:t>
            </a:r>
            <a:r>
              <a:rPr lang="en-US" altLang="zh-CN" dirty="0"/>
              <a:t>XT</a:t>
            </a:r>
            <a:r>
              <a:rPr lang="zh-CN" altLang="en-US" dirty="0"/>
              <a:t>时刻的结果，反推出初始时刻的状态</a:t>
            </a:r>
            <a:r>
              <a:rPr lang="en-US" altLang="zh-CN" dirty="0"/>
              <a:t>X0</a:t>
            </a:r>
            <a:endParaRPr lang="en-US" altLang="zh-CN" dirty="0"/>
          </a:p>
          <a:p>
            <a:r>
              <a:rPr lang="zh-CN" altLang="en-US" dirty="0"/>
              <a:t>根据贝叶斯公式及前向传播的推导</a:t>
            </a:r>
            <a:endParaRPr lang="en-US" altLang="zh-CN" dirty="0"/>
          </a:p>
          <a:p>
            <a:r>
              <a:rPr lang="zh-CN" altLang="en-US" dirty="0"/>
              <a:t>通过合并、配方的化简操作</a:t>
            </a:r>
            <a:endParaRPr lang="en-US" altLang="zh-CN" dirty="0"/>
          </a:p>
          <a:p>
            <a:r>
              <a:rPr lang="zh-CN" altLang="en-US" dirty="0"/>
              <a:t>可以得到初始状态</a:t>
            </a:r>
            <a:r>
              <a:rPr lang="en-US" altLang="zh-CN" dirty="0"/>
              <a:t>X0</a:t>
            </a:r>
            <a:r>
              <a:rPr lang="zh-CN" altLang="en-US" dirty="0"/>
              <a:t>的高斯分布的均值和方差</a:t>
            </a:r>
            <a:endParaRPr lang="zh-CN" altLang="en-US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25407" t="32903" r="23498" b="4497"/>
          <a:stretch>
            <a:fillRect/>
          </a:stretch>
        </p:blipFill>
        <p:spPr>
          <a:xfrm>
            <a:off x="6594763" y="1490400"/>
            <a:ext cx="4433455" cy="7759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87" y="3870000"/>
            <a:ext cx="7743825" cy="1847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模型设计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313870"/>
            <a:ext cx="10969200" cy="4759200"/>
          </a:xfrm>
        </p:spPr>
        <p:txBody>
          <a:bodyPr>
            <a:normAutofit/>
          </a:bodyPr>
          <a:lstStyle/>
          <a:p>
            <a:r>
              <a:rPr lang="zh-CN" altLang="en-US" dirty="0"/>
              <a:t>扩散模型的核心就在于训练噪音预测模型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AutoEncoder架构（自编码器）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r>
              <a:rPr lang="en-US" altLang="zh-CN" dirty="0"/>
              <a:t>  -  </a:t>
            </a:r>
            <a:r>
              <a:rPr lang="zh-CN" altLang="en-US" dirty="0">
                <a:sym typeface="+mn-ea"/>
              </a:rPr>
              <a:t>学习对高维度数据做低维度“表示”</a:t>
            </a:r>
            <a:endParaRPr lang="zh-CN" altLang="en-US" dirty="0"/>
          </a:p>
          <a:p>
            <a:r>
              <a:rPr lang="en-US" altLang="zh-CN" dirty="0" err="1"/>
              <a:t>模型训练流程如下</a:t>
            </a:r>
            <a:r>
              <a:rPr lang="en-US" altLang="zh-CN" dirty="0"/>
              <a:t>，</a:t>
            </a:r>
            <a:r>
              <a:rPr lang="zh-CN" altLang="en-US" dirty="0"/>
              <a:t>左边是预测施加的噪声（训练过程），右边是去噪过程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traini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2415" y="3260725"/>
            <a:ext cx="9260840" cy="23933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模型设计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DDPM所采用的模型是一个基于residual block和attention block的</a:t>
            </a:r>
            <a:r>
              <a:rPr lang="zh-CN" altLang="en-US" u="sng" dirty="0">
                <a:sym typeface="+mn-ea"/>
              </a:rPr>
              <a:t>U-Net</a:t>
            </a:r>
            <a:r>
              <a:rPr lang="zh-CN" altLang="en-US" dirty="0">
                <a:sym typeface="+mn-ea"/>
              </a:rPr>
              <a:t>模型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u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2078355"/>
            <a:ext cx="5938520" cy="4695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14515" y="2545080"/>
            <a:ext cx="4203065" cy="2440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/>
              <a:t>U-Net</a:t>
            </a:r>
            <a:r>
              <a:rPr lang="zh-CN" altLang="en-US"/>
              <a:t>是一种为生物医学图像分割开发设计的卷积神经网络，完全基于卷积网络。</a:t>
            </a:r>
            <a:endParaRPr lang="zh-CN" altLang="en-US"/>
          </a:p>
          <a:p>
            <a:r>
              <a:rPr lang="zh-CN" altLang="en-US"/>
              <a:t>可以用更少的训练图像产生更精准的分割。</a:t>
            </a:r>
            <a:endParaRPr lang="zh-CN" altLang="en-US"/>
          </a:p>
        </p:txBody>
      </p:sp>
      <p:pic>
        <p:nvPicPr>
          <p:cNvPr id="6" name="图片 5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545080"/>
            <a:ext cx="9627235" cy="3203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优缺点总结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  </a:t>
            </a:r>
            <a:r>
              <a:rPr lang="zh-CN" altLang="en-US" dirty="0">
                <a:sym typeface="+mn-ea"/>
              </a:rPr>
              <a:t>扩散模型既易于分析又灵活。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目标函数为回归损失</a:t>
            </a:r>
            <a:r>
              <a:rPr lang="en-US" altLang="zh-CN" dirty="0"/>
              <a:t>,</a:t>
            </a:r>
            <a:r>
              <a:rPr lang="zh-CN" altLang="en-US" dirty="0"/>
              <a:t>训练过程平稳</a:t>
            </a:r>
            <a:r>
              <a:rPr lang="en-US" altLang="zh-CN" dirty="0"/>
              <a:t>,</a:t>
            </a:r>
            <a:r>
              <a:rPr lang="zh-CN" altLang="en-US" dirty="0"/>
              <a:t>容易训练。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 </a:t>
            </a:r>
            <a:r>
              <a:rPr lang="zh-CN" altLang="en-US" dirty="0"/>
              <a:t>与像素顺序无关的逐级自回归过程</a:t>
            </a:r>
            <a:r>
              <a:rPr lang="en-US" altLang="zh-CN" dirty="0"/>
              <a:t>,</a:t>
            </a:r>
            <a:r>
              <a:rPr lang="zh-CN" altLang="en-US" dirty="0"/>
              <a:t>图像生成质量高。</a:t>
            </a:r>
            <a:endParaRPr lang="en-US" altLang="zh-CN" dirty="0"/>
          </a:p>
          <a:p>
            <a:pPr>
              <a:buFontTx/>
              <a:buChar char="-"/>
            </a:pPr>
            <a:endParaRPr lang="zh-CN" altLang="en-US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扩散模型依赖于扩散步骤的长马尔可夫链来生成样本，因此在时间和计算方面可能相当昂贵。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采样速度慢</a:t>
            </a:r>
            <a:r>
              <a:rPr lang="en-US" altLang="zh-CN" dirty="0"/>
              <a:t>,</a:t>
            </a:r>
            <a:r>
              <a:rPr lang="zh-CN" altLang="en-US" dirty="0"/>
              <a:t>单次生成需要</a:t>
            </a:r>
            <a:r>
              <a:rPr lang="en-US" altLang="zh-CN" dirty="0"/>
              <a:t>T</a:t>
            </a:r>
            <a:r>
              <a:rPr lang="zh-CN" altLang="en-US" dirty="0"/>
              <a:t>步采样。</a:t>
            </a:r>
            <a:endParaRPr lang="en-US" altLang="zh-CN" dirty="0"/>
          </a:p>
          <a:p>
            <a:pPr>
              <a:buFontTx/>
              <a:buChar char="-"/>
            </a:pPr>
            <a:r>
              <a:rPr lang="zh-CN" altLang="en-US" dirty="0"/>
              <a:t>没有编码能力</a:t>
            </a:r>
            <a:r>
              <a:rPr lang="en-US" altLang="zh-CN" dirty="0"/>
              <a:t>,</a:t>
            </a:r>
            <a:r>
              <a:rPr lang="zh-CN" altLang="en-US" dirty="0"/>
              <a:t>无法编辑隐空间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5.xml><?xml version="1.0" encoding="utf-8"?>
<p:tagLst xmlns:p="http://schemas.openxmlformats.org/presentationml/2006/main">
  <p:tag name="KSO_WM_SLIDE_LAYOUT_INFO" val="{&quot;direction&quot;:0,&quot;horizontalAlign&quot;:-1,&quot;verticalAlign&quot;:-1,&quot;type&quot;:1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}"/>
  <p:tag name="KSO_WM_SLIDE_CAN_ADD_NAVIGATION" val="1"/>
  <p:tag name="KSO_WM_SLIDE_BACKGROUND" val="[&quot;general&quot;,&quot;frame&quot;]"/>
  <p:tag name="KSO_WM_SLIDE_RATIO" val="1.777778"/>
  <p:tag name="KSO_WM_SLIDE_ID" val="diagram20201901_1"/>
  <p:tag name="KSO_WM_TEMPLATE_SUBCATEGORY" val="1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901"/>
  <p:tag name="KSO_WM_SLIDE_LAYOUT" val="d"/>
  <p:tag name="KSO_WM_SLIDE_LAYOUT_CNT" val="4"/>
  <p:tag name="KSO_WM_SLIDE_TYPE" val="text"/>
  <p:tag name="KSO_WM_SLIDE_SUBTYPE" val="picTxt"/>
  <p:tag name="KSO_WM_SLIDE_SIZE" val="888*444"/>
  <p:tag name="KSO_WM_SLIDE_POSITION" val="35*47"/>
  <p:tag name="KSO_WM_TEMPLATE_MASTER_TYPE" val="0"/>
  <p:tag name="KSO_WM_TEMPLATE_COLOR_TYPE" val="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diagram"/>
  <p:tag name="KSO_WM_TEMPLATE_INDEX" val="2020190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UNIT_PLACING_PICTURE_USER_VIEWPORT" val="{&quot;height&quot;:4905,&quot;width&quot;:9841}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UNIT_PLACING_PICTURE_USER_VIEWPORT" val="{&quot;height&quot;:7680,&quot;width&quot;:7680}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COMMONDATA" val="eyJoZGlkIjoiZmJjM2RlNmI1ZjBkYTRhNDM2MWU5YzczNTIzNTEwMzYifQ=="/>
  <p:tag name="KSO_WPP_MARK_KEY" val="2b8a223d-d192-4534-928d-164e38aa5eb5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2442</Words>
  <Application>WPS 演示</Application>
  <PresentationFormat>宽屏</PresentationFormat>
  <Paragraphs>183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-apple-system</vt:lpstr>
      <vt:lpstr>Segoe Print</vt:lpstr>
      <vt:lpstr>PingFangSC-Medium</vt:lpstr>
      <vt:lpstr>微软雅黑</vt:lpstr>
      <vt:lpstr>Arial Unicode MS</vt:lpstr>
      <vt:lpstr>Calibri</vt:lpstr>
      <vt:lpstr>Office 主题​​</vt:lpstr>
      <vt:lpstr>PowerPoint 演示文稿</vt:lpstr>
      <vt:lpstr>扩散模型(DDPM)原理</vt:lpstr>
      <vt:lpstr>PowerPoint 演示文稿</vt:lpstr>
      <vt:lpstr>前向扩散过程</vt:lpstr>
      <vt:lpstr>逆扩散过程</vt:lpstr>
      <vt:lpstr>逆扩散过程</vt:lpstr>
      <vt:lpstr>模型设计</vt:lpstr>
      <vt:lpstr>模型设计</vt:lpstr>
      <vt:lpstr>优缺点总结</vt:lpstr>
      <vt:lpstr>模型优化</vt:lpstr>
      <vt:lpstr>模型应用 - 图像版GPT3</vt:lpstr>
      <vt:lpstr>Stable Diffusion 模型</vt:lpstr>
      <vt:lpstr>Stable Diffusion具体演示</vt:lpstr>
      <vt:lpstr>Stable Diffusion具体演示</vt:lpstr>
      <vt:lpstr>API demo</vt:lpstr>
      <vt:lpstr>InvokeAI</vt:lpstr>
      <vt:lpstr>InvokeAI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xuyy</cp:lastModifiedBy>
  <cp:revision>537</cp:revision>
  <dcterms:created xsi:type="dcterms:W3CDTF">2019-06-19T02:08:00Z</dcterms:created>
  <dcterms:modified xsi:type="dcterms:W3CDTF">2023-08-31T10:16:55Z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D8B512FE71984E819C2AEF28E34857B9_13</vt:lpwstr>
  </property>
</Properties>
</file>